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757"/>
    <a:srgbClr val="B482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51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3C215-A8C9-476D-9B92-32CAA86F30D0}" type="datetimeFigureOut">
              <a:rPr lang="en-US"/>
              <a:pPr>
                <a:defRPr/>
              </a:pPr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D09AB3-3F8D-4260-844A-5271B0D07D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6634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A74FF-0DEF-40D9-AE80-AE302C1EC2BC}" type="datetimeFigureOut">
              <a:rPr lang="en-US"/>
              <a:pPr>
                <a:defRPr/>
              </a:pPr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5CD9AE-357A-4D5E-B528-2E07A4DAD0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2872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A6478-0DFB-4C53-965F-690CD1743505}" type="datetimeFigureOut">
              <a:rPr lang="en-US"/>
              <a:pPr>
                <a:defRPr/>
              </a:pPr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C527E4-D45F-4253-9729-D52F1D5F50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6008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B3941D-B254-4553-99A8-521588EF74D8}" type="datetimeFigureOut">
              <a:rPr lang="en-US"/>
              <a:pPr>
                <a:defRPr/>
              </a:pPr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B81CBE-BCAA-4180-BA32-5264317292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290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35DAA-AB53-4474-9EEB-F226352C13F0}" type="datetimeFigureOut">
              <a:rPr lang="en-US"/>
              <a:pPr>
                <a:defRPr/>
              </a:pPr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03E72C-F286-4E9A-95BD-5D162774A4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232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4E052-1EF1-4066-9E83-C04B50AEC593}" type="datetimeFigureOut">
              <a:rPr lang="en-US"/>
              <a:pPr>
                <a:defRPr/>
              </a:pPr>
              <a:t>10/26/2018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C97BFF-CA62-45CA-AFB4-B7CD98B278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9812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19353-C88C-49EF-8313-740DD40EDAA4}" type="datetimeFigureOut">
              <a:rPr lang="en-US"/>
              <a:pPr>
                <a:defRPr/>
              </a:pPr>
              <a:t>10/26/2018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49D8CD-596C-4D06-BA5E-E34F6EB403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1416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A8B89-194B-4C2C-9C0F-2E87B472CCF4}" type="datetimeFigureOut">
              <a:rPr lang="en-US"/>
              <a:pPr>
                <a:defRPr/>
              </a:pPr>
              <a:t>10/26/2018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656D1B-1E48-44C4-9EE5-9B853FFAB7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7818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C63812-F186-4AD1-8541-54561597A9B6}" type="datetimeFigureOut">
              <a:rPr lang="en-US"/>
              <a:pPr>
                <a:defRPr/>
              </a:pPr>
              <a:t>10/26/2018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7E5880-2EE3-4080-BF24-BBE60E475F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589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B3453-DEB2-4DE3-A3F2-D696A7DCDA44}" type="datetimeFigureOut">
              <a:rPr lang="en-US"/>
              <a:pPr>
                <a:defRPr/>
              </a:pPr>
              <a:t>10/26/2018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59BEED-C343-4F90-B46B-7EAE309A22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0245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6B11F-1D30-429A-A166-FB6D1CAB1323}" type="datetimeFigureOut">
              <a:rPr lang="en-US"/>
              <a:pPr>
                <a:defRPr/>
              </a:pPr>
              <a:t>10/26/2018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C64895-AFF2-4BA3-8F6C-460A9320F2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6215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CCA651E-F900-49E3-9893-9DB82A92F8A4}" type="datetimeFigureOut">
              <a:rPr lang="en-US"/>
              <a:pPr>
                <a:defRPr/>
              </a:pPr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AF410BC7-2710-45E4-B966-33191110E1B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Words Their Way</a:t>
            </a:r>
            <a:br>
              <a:rPr lang="en-US" altLang="en-US" dirty="0" smtClean="0"/>
            </a:br>
            <a:r>
              <a:rPr lang="en-US" altLang="en-US" dirty="0" smtClean="0"/>
              <a:t>Green:  Syllables and Affixes</a:t>
            </a:r>
            <a:br>
              <a:rPr lang="en-US" altLang="en-US" dirty="0" smtClean="0"/>
            </a:br>
            <a:r>
              <a:rPr lang="en-US" altLang="en-US" dirty="0" smtClean="0"/>
              <a:t>Sort </a:t>
            </a:r>
            <a:r>
              <a:rPr lang="en-US" altLang="en-US" dirty="0" smtClean="0"/>
              <a:t>6</a:t>
            </a:r>
            <a:endParaRPr lang="en-US" alt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Spelling Sorts:  Do not use Slide Show to sort the words. 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Box 7"/>
          <p:cNvSpPr txBox="1">
            <a:spLocks noChangeArrowheads="1"/>
          </p:cNvSpPr>
          <p:nvPr/>
        </p:nvSpPr>
        <p:spPr bwMode="auto">
          <a:xfrm>
            <a:off x="1223897" y="707633"/>
            <a:ext cx="1143000" cy="369888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i="1" dirty="0" smtClean="0"/>
              <a:t>present</a:t>
            </a:r>
            <a:endParaRPr lang="en-US" altLang="en-US" i="1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4267200" y="651348"/>
            <a:ext cx="19666" cy="57605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1" name="TextBox 16"/>
          <p:cNvSpPr txBox="1">
            <a:spLocks noChangeArrowheads="1"/>
          </p:cNvSpPr>
          <p:nvPr/>
        </p:nvSpPr>
        <p:spPr bwMode="auto">
          <a:xfrm>
            <a:off x="1295400" y="5026025"/>
            <a:ext cx="1104900" cy="338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600" dirty="0" smtClean="0">
                <a:latin typeface="Comic Sans MS" panose="030F0702030302020204" pitchFamily="66" charset="0"/>
              </a:rPr>
              <a:t>slide</a:t>
            </a:r>
            <a:endParaRPr lang="en-US" altLang="en-US" sz="1600" dirty="0">
              <a:latin typeface="Comic Sans MS" panose="030F0702030302020204" pitchFamily="66" charset="0"/>
            </a:endParaRPr>
          </a:p>
        </p:txBody>
      </p:sp>
      <p:sp>
        <p:nvSpPr>
          <p:cNvPr id="3082" name="TextBox 17"/>
          <p:cNvSpPr txBox="1">
            <a:spLocks noChangeArrowheads="1"/>
          </p:cNvSpPr>
          <p:nvPr/>
        </p:nvSpPr>
        <p:spPr bwMode="auto">
          <a:xfrm>
            <a:off x="276225" y="5016500"/>
            <a:ext cx="9144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keep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83" name="TextBox 18"/>
          <p:cNvSpPr txBox="1">
            <a:spLocks noChangeArrowheads="1"/>
          </p:cNvSpPr>
          <p:nvPr/>
        </p:nvSpPr>
        <p:spPr bwMode="auto">
          <a:xfrm>
            <a:off x="5650706" y="5053333"/>
            <a:ext cx="9144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know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84" name="TextBox 19"/>
          <p:cNvSpPr txBox="1">
            <a:spLocks noChangeArrowheads="1"/>
          </p:cNvSpPr>
          <p:nvPr/>
        </p:nvSpPr>
        <p:spPr bwMode="auto">
          <a:xfrm>
            <a:off x="2879725" y="5081588"/>
            <a:ext cx="1143000" cy="338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600" dirty="0" smtClean="0">
                <a:latin typeface="Comic Sans MS" panose="030F0702030302020204" pitchFamily="66" charset="0"/>
              </a:rPr>
              <a:t>slid</a:t>
            </a:r>
            <a:endParaRPr lang="en-US" altLang="en-US" sz="1600" dirty="0">
              <a:latin typeface="Comic Sans MS" panose="030F0702030302020204" pitchFamily="66" charset="0"/>
            </a:endParaRPr>
          </a:p>
        </p:txBody>
      </p:sp>
      <p:sp>
        <p:nvSpPr>
          <p:cNvPr id="3085" name="TextBox 20"/>
          <p:cNvSpPr txBox="1">
            <a:spLocks noChangeArrowheads="1"/>
          </p:cNvSpPr>
          <p:nvPr/>
        </p:nvSpPr>
        <p:spPr bwMode="auto">
          <a:xfrm>
            <a:off x="2775531" y="5600901"/>
            <a:ext cx="1463675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bleed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86" name="TextBox 21"/>
          <p:cNvSpPr txBox="1">
            <a:spLocks noChangeArrowheads="1"/>
          </p:cNvSpPr>
          <p:nvPr/>
        </p:nvSpPr>
        <p:spPr bwMode="auto">
          <a:xfrm>
            <a:off x="4457700" y="5035550"/>
            <a:ext cx="11430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drove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88" name="TextBox 23"/>
          <p:cNvSpPr txBox="1">
            <a:spLocks noChangeArrowheads="1"/>
          </p:cNvSpPr>
          <p:nvPr/>
        </p:nvSpPr>
        <p:spPr bwMode="auto">
          <a:xfrm>
            <a:off x="2671763" y="6061075"/>
            <a:ext cx="1500187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shine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89" name="TextBox 24"/>
          <p:cNvSpPr txBox="1">
            <a:spLocks noChangeArrowheads="1"/>
          </p:cNvSpPr>
          <p:nvPr/>
        </p:nvSpPr>
        <p:spPr bwMode="auto">
          <a:xfrm>
            <a:off x="5746750" y="5573713"/>
            <a:ext cx="9144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say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0" name="TextBox 25"/>
          <p:cNvSpPr txBox="1">
            <a:spLocks noChangeArrowheads="1"/>
          </p:cNvSpPr>
          <p:nvPr/>
        </p:nvSpPr>
        <p:spPr bwMode="auto">
          <a:xfrm>
            <a:off x="6858000" y="5572125"/>
            <a:ext cx="914400" cy="306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said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1" name="TextBox 27"/>
          <p:cNvSpPr txBox="1">
            <a:spLocks noChangeArrowheads="1"/>
          </p:cNvSpPr>
          <p:nvPr/>
        </p:nvSpPr>
        <p:spPr bwMode="auto">
          <a:xfrm>
            <a:off x="7962900" y="5581650"/>
            <a:ext cx="914400" cy="306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freeze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3" name="TextBox 29"/>
          <p:cNvSpPr txBox="1">
            <a:spLocks noChangeArrowheads="1"/>
          </p:cNvSpPr>
          <p:nvPr/>
        </p:nvSpPr>
        <p:spPr bwMode="auto">
          <a:xfrm>
            <a:off x="2202204" y="4631531"/>
            <a:ext cx="1477962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sleep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4" name="TextBox 30"/>
          <p:cNvSpPr txBox="1">
            <a:spLocks noChangeArrowheads="1"/>
          </p:cNvSpPr>
          <p:nvPr/>
        </p:nvSpPr>
        <p:spPr bwMode="auto">
          <a:xfrm>
            <a:off x="6788150" y="5004771"/>
            <a:ext cx="914400" cy="306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sweep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5" name="TextBox 31"/>
          <p:cNvSpPr txBox="1">
            <a:spLocks noChangeArrowheads="1"/>
          </p:cNvSpPr>
          <p:nvPr/>
        </p:nvSpPr>
        <p:spPr bwMode="auto">
          <a:xfrm>
            <a:off x="4267200" y="6107113"/>
            <a:ext cx="10287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shone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6" name="TextBox 32"/>
          <p:cNvSpPr txBox="1">
            <a:spLocks noChangeArrowheads="1"/>
          </p:cNvSpPr>
          <p:nvPr/>
        </p:nvSpPr>
        <p:spPr bwMode="auto">
          <a:xfrm>
            <a:off x="4457700" y="5600700"/>
            <a:ext cx="11557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throw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7" name="TextBox 33"/>
          <p:cNvSpPr txBox="1">
            <a:spLocks noChangeArrowheads="1"/>
          </p:cNvSpPr>
          <p:nvPr/>
        </p:nvSpPr>
        <p:spPr bwMode="auto">
          <a:xfrm>
            <a:off x="6746875" y="6103938"/>
            <a:ext cx="9144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draw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8" name="TextBox 34"/>
          <p:cNvSpPr txBox="1">
            <a:spLocks noChangeArrowheads="1"/>
          </p:cNvSpPr>
          <p:nvPr/>
        </p:nvSpPr>
        <p:spPr bwMode="auto">
          <a:xfrm>
            <a:off x="1320800" y="5573713"/>
            <a:ext cx="1087438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kept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9" name="TextBox 35"/>
          <p:cNvSpPr txBox="1">
            <a:spLocks noChangeArrowheads="1"/>
          </p:cNvSpPr>
          <p:nvPr/>
        </p:nvSpPr>
        <p:spPr bwMode="auto">
          <a:xfrm>
            <a:off x="5410200" y="6107113"/>
            <a:ext cx="1274763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froze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100" name="TextBox 36"/>
          <p:cNvSpPr txBox="1">
            <a:spLocks noChangeArrowheads="1"/>
          </p:cNvSpPr>
          <p:nvPr/>
        </p:nvSpPr>
        <p:spPr bwMode="auto">
          <a:xfrm>
            <a:off x="7772400" y="6092825"/>
            <a:ext cx="10668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drew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101" name="TextBox 37"/>
          <p:cNvSpPr txBox="1">
            <a:spLocks noChangeArrowheads="1"/>
          </p:cNvSpPr>
          <p:nvPr/>
        </p:nvSpPr>
        <p:spPr bwMode="auto">
          <a:xfrm>
            <a:off x="266700" y="5559425"/>
            <a:ext cx="9144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swept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995821" y="128128"/>
            <a:ext cx="4211015" cy="52322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Green Sort </a:t>
            </a:r>
            <a:r>
              <a:rPr lang="en-US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6</a:t>
            </a:r>
            <a:endParaRPr lang="en-US" sz="2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3104" name="TextBox 43"/>
          <p:cNvSpPr txBox="1">
            <a:spLocks noChangeArrowheads="1"/>
          </p:cNvSpPr>
          <p:nvPr/>
        </p:nvSpPr>
        <p:spPr bwMode="auto">
          <a:xfrm>
            <a:off x="152400" y="6061075"/>
            <a:ext cx="1038225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knew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105" name="TextBox 39"/>
          <p:cNvSpPr txBox="1">
            <a:spLocks noChangeArrowheads="1"/>
          </p:cNvSpPr>
          <p:nvPr/>
        </p:nvSpPr>
        <p:spPr bwMode="auto">
          <a:xfrm>
            <a:off x="7702550" y="4670425"/>
            <a:ext cx="1054100" cy="306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drive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106" name="TextBox 42"/>
          <p:cNvSpPr txBox="1">
            <a:spLocks noChangeArrowheads="1"/>
          </p:cNvSpPr>
          <p:nvPr/>
        </p:nvSpPr>
        <p:spPr bwMode="auto">
          <a:xfrm>
            <a:off x="7939088" y="5056188"/>
            <a:ext cx="9144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bled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59246" y="6061075"/>
            <a:ext cx="107315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Comic Sans MS" panose="030F0702030302020204" pitchFamily="66" charset="0"/>
              </a:rPr>
              <a:t>threw</a:t>
            </a:r>
            <a:endParaRPr lang="en-US" sz="1200" dirty="0">
              <a:latin typeface="Comic Sans MS" panose="030F0702030302020204" pitchFamily="66" charset="0"/>
            </a:endParaRPr>
          </a:p>
        </p:txBody>
      </p:sp>
      <p:sp>
        <p:nvSpPr>
          <p:cNvPr id="34" name="TextBox 9"/>
          <p:cNvSpPr txBox="1">
            <a:spLocks noChangeArrowheads="1"/>
          </p:cNvSpPr>
          <p:nvPr/>
        </p:nvSpPr>
        <p:spPr bwMode="auto">
          <a:xfrm>
            <a:off x="6041029" y="664842"/>
            <a:ext cx="1143000" cy="369888"/>
          </a:xfrm>
          <a:prstGeom prst="rect">
            <a:avLst/>
          </a:prstGeom>
          <a:solidFill>
            <a:srgbClr val="B482D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i="1" dirty="0" smtClean="0"/>
              <a:t>past</a:t>
            </a:r>
            <a:endParaRPr lang="en-US" altLang="en-US" i="1" dirty="0"/>
          </a:p>
        </p:txBody>
      </p:sp>
      <p:sp>
        <p:nvSpPr>
          <p:cNvPr id="35" name="TextBox 29"/>
          <p:cNvSpPr txBox="1">
            <a:spLocks noChangeArrowheads="1"/>
          </p:cNvSpPr>
          <p:nvPr/>
        </p:nvSpPr>
        <p:spPr bwMode="auto">
          <a:xfrm>
            <a:off x="5181980" y="4569643"/>
            <a:ext cx="1477962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slept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Box 7"/>
          <p:cNvSpPr txBox="1">
            <a:spLocks noChangeArrowheads="1"/>
          </p:cNvSpPr>
          <p:nvPr/>
        </p:nvSpPr>
        <p:spPr bwMode="auto">
          <a:xfrm>
            <a:off x="1223897" y="707633"/>
            <a:ext cx="1143000" cy="369888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i="1" dirty="0" smtClean="0"/>
              <a:t>present</a:t>
            </a:r>
            <a:endParaRPr lang="en-US" altLang="en-US" i="1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4286866" y="651348"/>
            <a:ext cx="68655" cy="54097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1" name="TextBox 16"/>
          <p:cNvSpPr txBox="1">
            <a:spLocks noChangeArrowheads="1"/>
          </p:cNvSpPr>
          <p:nvPr/>
        </p:nvSpPr>
        <p:spPr bwMode="auto">
          <a:xfrm>
            <a:off x="2983410" y="1395814"/>
            <a:ext cx="1104900" cy="338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600" dirty="0" smtClean="0">
                <a:latin typeface="Comic Sans MS" panose="030F0702030302020204" pitchFamily="66" charset="0"/>
              </a:rPr>
              <a:t>slide</a:t>
            </a:r>
            <a:endParaRPr lang="en-US" altLang="en-US" sz="1600" dirty="0">
              <a:latin typeface="Comic Sans MS" panose="030F0702030302020204" pitchFamily="66" charset="0"/>
            </a:endParaRPr>
          </a:p>
        </p:txBody>
      </p:sp>
      <p:sp>
        <p:nvSpPr>
          <p:cNvPr id="3082" name="TextBox 17"/>
          <p:cNvSpPr txBox="1">
            <a:spLocks noChangeArrowheads="1"/>
          </p:cNvSpPr>
          <p:nvPr/>
        </p:nvSpPr>
        <p:spPr bwMode="auto">
          <a:xfrm>
            <a:off x="3110884" y="3641221"/>
            <a:ext cx="9144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keep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83" name="TextBox 18"/>
          <p:cNvSpPr txBox="1">
            <a:spLocks noChangeArrowheads="1"/>
          </p:cNvSpPr>
          <p:nvPr/>
        </p:nvSpPr>
        <p:spPr bwMode="auto">
          <a:xfrm>
            <a:off x="3303812" y="3236698"/>
            <a:ext cx="9144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know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84" name="TextBox 19"/>
          <p:cNvSpPr txBox="1">
            <a:spLocks noChangeArrowheads="1"/>
          </p:cNvSpPr>
          <p:nvPr/>
        </p:nvSpPr>
        <p:spPr bwMode="auto">
          <a:xfrm>
            <a:off x="4355521" y="1410895"/>
            <a:ext cx="1143000" cy="338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600" dirty="0" smtClean="0">
                <a:latin typeface="Comic Sans MS" panose="030F0702030302020204" pitchFamily="66" charset="0"/>
              </a:rPr>
              <a:t>slid</a:t>
            </a:r>
            <a:endParaRPr lang="en-US" altLang="en-US" sz="1600" dirty="0">
              <a:latin typeface="Comic Sans MS" panose="030F0702030302020204" pitchFamily="66" charset="0"/>
            </a:endParaRPr>
          </a:p>
        </p:txBody>
      </p:sp>
      <p:sp>
        <p:nvSpPr>
          <p:cNvPr id="3085" name="TextBox 20"/>
          <p:cNvSpPr txBox="1">
            <a:spLocks noChangeArrowheads="1"/>
          </p:cNvSpPr>
          <p:nvPr/>
        </p:nvSpPr>
        <p:spPr bwMode="auto">
          <a:xfrm>
            <a:off x="2671763" y="4045815"/>
            <a:ext cx="1463675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bleed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86" name="TextBox 21"/>
          <p:cNvSpPr txBox="1">
            <a:spLocks noChangeArrowheads="1"/>
          </p:cNvSpPr>
          <p:nvPr/>
        </p:nvSpPr>
        <p:spPr bwMode="auto">
          <a:xfrm>
            <a:off x="4451729" y="2346218"/>
            <a:ext cx="11430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drove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88" name="TextBox 23"/>
          <p:cNvSpPr txBox="1">
            <a:spLocks noChangeArrowheads="1"/>
          </p:cNvSpPr>
          <p:nvPr/>
        </p:nvSpPr>
        <p:spPr bwMode="auto">
          <a:xfrm>
            <a:off x="2729221" y="5765437"/>
            <a:ext cx="1500187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shine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89" name="TextBox 24"/>
          <p:cNvSpPr txBox="1">
            <a:spLocks noChangeArrowheads="1"/>
          </p:cNvSpPr>
          <p:nvPr/>
        </p:nvSpPr>
        <p:spPr bwMode="auto">
          <a:xfrm>
            <a:off x="3273188" y="2804555"/>
            <a:ext cx="9144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say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0" name="TextBox 25"/>
          <p:cNvSpPr txBox="1">
            <a:spLocks noChangeArrowheads="1"/>
          </p:cNvSpPr>
          <p:nvPr/>
        </p:nvSpPr>
        <p:spPr bwMode="auto">
          <a:xfrm>
            <a:off x="4451729" y="2858885"/>
            <a:ext cx="914400" cy="306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said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1" name="TextBox 27"/>
          <p:cNvSpPr txBox="1">
            <a:spLocks noChangeArrowheads="1"/>
          </p:cNvSpPr>
          <p:nvPr/>
        </p:nvSpPr>
        <p:spPr bwMode="auto">
          <a:xfrm>
            <a:off x="3257550" y="4443825"/>
            <a:ext cx="914400" cy="306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freeze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3" name="TextBox 29"/>
          <p:cNvSpPr txBox="1">
            <a:spLocks noChangeArrowheads="1"/>
          </p:cNvSpPr>
          <p:nvPr/>
        </p:nvSpPr>
        <p:spPr bwMode="auto">
          <a:xfrm>
            <a:off x="2709626" y="941054"/>
            <a:ext cx="1477962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sleep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4" name="TextBox 30"/>
          <p:cNvSpPr txBox="1">
            <a:spLocks noChangeArrowheads="1"/>
          </p:cNvSpPr>
          <p:nvPr/>
        </p:nvSpPr>
        <p:spPr bwMode="auto">
          <a:xfrm>
            <a:off x="3201666" y="4867872"/>
            <a:ext cx="914400" cy="306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sweep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5" name="TextBox 31"/>
          <p:cNvSpPr txBox="1">
            <a:spLocks noChangeArrowheads="1"/>
          </p:cNvSpPr>
          <p:nvPr/>
        </p:nvSpPr>
        <p:spPr bwMode="auto">
          <a:xfrm>
            <a:off x="4469821" y="5753100"/>
            <a:ext cx="10287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shone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6" name="TextBox 32"/>
          <p:cNvSpPr txBox="1">
            <a:spLocks noChangeArrowheads="1"/>
          </p:cNvSpPr>
          <p:nvPr/>
        </p:nvSpPr>
        <p:spPr bwMode="auto">
          <a:xfrm>
            <a:off x="3062512" y="5341390"/>
            <a:ext cx="11557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throw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7" name="TextBox 33"/>
          <p:cNvSpPr txBox="1">
            <a:spLocks noChangeArrowheads="1"/>
          </p:cNvSpPr>
          <p:nvPr/>
        </p:nvSpPr>
        <p:spPr bwMode="auto">
          <a:xfrm>
            <a:off x="3108325" y="1858120"/>
            <a:ext cx="9144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draw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8" name="TextBox 34"/>
          <p:cNvSpPr txBox="1">
            <a:spLocks noChangeArrowheads="1"/>
          </p:cNvSpPr>
          <p:nvPr/>
        </p:nvSpPr>
        <p:spPr bwMode="auto">
          <a:xfrm>
            <a:off x="4506949" y="3622234"/>
            <a:ext cx="1087438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kept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099" name="TextBox 35"/>
          <p:cNvSpPr txBox="1">
            <a:spLocks noChangeArrowheads="1"/>
          </p:cNvSpPr>
          <p:nvPr/>
        </p:nvSpPr>
        <p:spPr bwMode="auto">
          <a:xfrm>
            <a:off x="4466313" y="4422100"/>
            <a:ext cx="1274763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froze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100" name="TextBox 36"/>
          <p:cNvSpPr txBox="1">
            <a:spLocks noChangeArrowheads="1"/>
          </p:cNvSpPr>
          <p:nvPr/>
        </p:nvSpPr>
        <p:spPr bwMode="auto">
          <a:xfrm>
            <a:off x="4431721" y="1859804"/>
            <a:ext cx="10668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drew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101" name="TextBox 37"/>
          <p:cNvSpPr txBox="1">
            <a:spLocks noChangeArrowheads="1"/>
          </p:cNvSpPr>
          <p:nvPr/>
        </p:nvSpPr>
        <p:spPr bwMode="auto">
          <a:xfrm>
            <a:off x="4469821" y="4841107"/>
            <a:ext cx="9144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swept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995821" y="128128"/>
            <a:ext cx="4211015" cy="52322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Green Sort </a:t>
            </a:r>
            <a:r>
              <a:rPr lang="en-US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6</a:t>
            </a:r>
            <a:endParaRPr lang="en-US" sz="2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3104" name="TextBox 43"/>
          <p:cNvSpPr txBox="1">
            <a:spLocks noChangeArrowheads="1"/>
          </p:cNvSpPr>
          <p:nvPr/>
        </p:nvSpPr>
        <p:spPr bwMode="auto">
          <a:xfrm>
            <a:off x="4408370" y="3265463"/>
            <a:ext cx="1038225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knew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105" name="TextBox 39"/>
          <p:cNvSpPr txBox="1">
            <a:spLocks noChangeArrowheads="1"/>
          </p:cNvSpPr>
          <p:nvPr/>
        </p:nvSpPr>
        <p:spPr bwMode="auto">
          <a:xfrm>
            <a:off x="2968625" y="2349375"/>
            <a:ext cx="1054100" cy="306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drive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3106" name="TextBox 42"/>
          <p:cNvSpPr txBox="1">
            <a:spLocks noChangeArrowheads="1"/>
          </p:cNvSpPr>
          <p:nvPr/>
        </p:nvSpPr>
        <p:spPr bwMode="auto">
          <a:xfrm>
            <a:off x="4551008" y="4022167"/>
            <a:ext cx="9144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bled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51008" y="5334251"/>
            <a:ext cx="107315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Comic Sans MS" panose="030F0702030302020204" pitchFamily="66" charset="0"/>
              </a:rPr>
              <a:t>threw</a:t>
            </a:r>
            <a:endParaRPr lang="en-US" sz="1200" dirty="0">
              <a:latin typeface="Comic Sans MS" panose="030F0702030302020204" pitchFamily="66" charset="0"/>
            </a:endParaRPr>
          </a:p>
        </p:txBody>
      </p:sp>
      <p:sp>
        <p:nvSpPr>
          <p:cNvPr id="34" name="TextBox 9"/>
          <p:cNvSpPr txBox="1">
            <a:spLocks noChangeArrowheads="1"/>
          </p:cNvSpPr>
          <p:nvPr/>
        </p:nvSpPr>
        <p:spPr bwMode="auto">
          <a:xfrm>
            <a:off x="6041029" y="664842"/>
            <a:ext cx="1143000" cy="369888"/>
          </a:xfrm>
          <a:prstGeom prst="rect">
            <a:avLst/>
          </a:prstGeom>
          <a:solidFill>
            <a:srgbClr val="B482D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i="1" dirty="0" smtClean="0"/>
              <a:t>past</a:t>
            </a:r>
            <a:endParaRPr lang="en-US" altLang="en-US" i="1" dirty="0"/>
          </a:p>
        </p:txBody>
      </p:sp>
      <p:sp>
        <p:nvSpPr>
          <p:cNvPr id="31" name="TextBox 29"/>
          <p:cNvSpPr txBox="1">
            <a:spLocks noChangeArrowheads="1"/>
          </p:cNvSpPr>
          <p:nvPr/>
        </p:nvSpPr>
        <p:spPr bwMode="auto">
          <a:xfrm>
            <a:off x="4431721" y="943779"/>
            <a:ext cx="1477962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400" dirty="0" smtClean="0">
                <a:latin typeface="Comic Sans MS" panose="030F0702030302020204" pitchFamily="66" charset="0"/>
              </a:rPr>
              <a:t>slept</a:t>
            </a: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62512" y="6036897"/>
            <a:ext cx="26216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Answers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159349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2622</TotalTime>
  <Words>75</Words>
  <Application>Microsoft Office PowerPoint</Application>
  <PresentationFormat>On-screen Show (4:3)</PresentationFormat>
  <Paragraphs>57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Comic Sans MS</vt:lpstr>
      <vt:lpstr>Office Theme</vt:lpstr>
      <vt:lpstr>Words Their Way Green:  Syllables and Affixes Sort 6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Words Their Way</dc:title>
  <dc:creator>Nancy</dc:creator>
  <cp:lastModifiedBy>Nancy Canducci</cp:lastModifiedBy>
  <cp:revision>19</cp:revision>
  <dcterms:created xsi:type="dcterms:W3CDTF">2013-11-10T21:40:28Z</dcterms:created>
  <dcterms:modified xsi:type="dcterms:W3CDTF">2018-10-26T22:03:22Z</dcterms:modified>
</cp:coreProperties>
</file>