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5757"/>
    <a:srgbClr val="B482D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84" y="-6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CE82D-0955-41B5-B145-07D6457E7905}" type="datetimeFigureOut">
              <a:rPr lang="en-US"/>
              <a:pPr>
                <a:defRPr/>
              </a:pPr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1DCD9-4BFE-48CE-8446-FE2967774E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3E8A0-A131-417C-815F-35FB23F73BE5}" type="datetimeFigureOut">
              <a:rPr lang="en-US"/>
              <a:pPr>
                <a:defRPr/>
              </a:pPr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3908CB-EE51-42C5-94C9-CE5A34627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FFE31-B861-4ED6-8B81-4D5CE242CF3A}" type="datetimeFigureOut">
              <a:rPr lang="en-US"/>
              <a:pPr>
                <a:defRPr/>
              </a:pPr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F510C-15DD-4EF1-9B6C-06BAAB2869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EA1EA-43AA-4A96-B69F-26A36357110E}" type="datetimeFigureOut">
              <a:rPr lang="en-US"/>
              <a:pPr>
                <a:defRPr/>
              </a:pPr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E62C15-01F8-49FE-AD71-B50CD64A94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C4907-0F6F-4CB0-88F7-5E4B3263997C}" type="datetimeFigureOut">
              <a:rPr lang="en-US"/>
              <a:pPr>
                <a:defRPr/>
              </a:pPr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3AC8A-432C-4E8E-B94D-000623474A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EFCADF-A378-42E2-8F0D-5E05CB5ECC04}" type="datetimeFigureOut">
              <a:rPr lang="en-US"/>
              <a:pPr>
                <a:defRPr/>
              </a:pPr>
              <a:t>12/2/2013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FDA71-7073-4A54-AAC1-9FC1CA6140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E292E-EAFF-4DE5-83B3-2F164439AEED}" type="datetimeFigureOut">
              <a:rPr lang="en-US"/>
              <a:pPr>
                <a:defRPr/>
              </a:pPr>
              <a:t>12/2/2013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0C473-C836-4E0C-86FA-8D93D9219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F1B66-6D79-4DB1-8ABF-F755CC17E025}" type="datetimeFigureOut">
              <a:rPr lang="en-US"/>
              <a:pPr>
                <a:defRPr/>
              </a:pPr>
              <a:t>12/2/2013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AEB35-32EB-44BD-9F03-0547E6351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0174D-CB3E-4642-B241-FA86D940F828}" type="datetimeFigureOut">
              <a:rPr lang="en-US"/>
              <a:pPr>
                <a:defRPr/>
              </a:pPr>
              <a:t>12/2/2013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06818-5365-45AB-A928-7ACE5CC1A6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7A7A4-2A27-4FAE-B6C0-7205598360AC}" type="datetimeFigureOut">
              <a:rPr lang="en-US"/>
              <a:pPr>
                <a:defRPr/>
              </a:pPr>
              <a:t>12/2/2013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43F72-95B0-449F-BC05-4F73FE99FA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EC14D-59DA-4AA2-894B-273684E28385}" type="datetimeFigureOut">
              <a:rPr lang="en-US"/>
              <a:pPr>
                <a:defRPr/>
              </a:pPr>
              <a:t>12/2/2013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4C0F2-191D-4BEB-9730-6942FBF200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D2F94A8-1CE6-4A0C-97AF-06BDE1D31285}" type="datetimeFigureOut">
              <a:rPr lang="en-US"/>
              <a:pPr>
                <a:defRPr/>
              </a:pPr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C916295-D365-4BC0-9ED0-D9118A38BF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Words Their Way</a:t>
            </a:r>
            <a:br>
              <a:rPr lang="en-US" smtClean="0"/>
            </a:br>
            <a:r>
              <a:rPr lang="en-US" smtClean="0"/>
              <a:t>Yellow Book Sort 34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 smtClean="0"/>
              <a:t>Spelling Sorts:  Do not use Slide Show to sort the words. 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6"/>
          <p:cNvSpPr txBox="1">
            <a:spLocks noChangeArrowheads="1"/>
          </p:cNvSpPr>
          <p:nvPr/>
        </p:nvSpPr>
        <p:spPr bwMode="auto">
          <a:xfrm>
            <a:off x="609600" y="709613"/>
            <a:ext cx="1143000" cy="369887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i="1">
                <a:latin typeface="Calibri" pitchFamily="34" charset="0"/>
              </a:rPr>
              <a:t>wa</a:t>
            </a:r>
          </a:p>
        </p:txBody>
      </p:sp>
      <p:sp>
        <p:nvSpPr>
          <p:cNvPr id="14338" name="TextBox 7"/>
          <p:cNvSpPr txBox="1">
            <a:spLocks noChangeArrowheads="1"/>
          </p:cNvSpPr>
          <p:nvPr/>
        </p:nvSpPr>
        <p:spPr bwMode="auto">
          <a:xfrm>
            <a:off x="2700338" y="709613"/>
            <a:ext cx="1143000" cy="369887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i="1">
                <a:latin typeface="Calibri" pitchFamily="34" charset="0"/>
              </a:rPr>
              <a:t>al</a:t>
            </a:r>
            <a:endParaRPr lang="en-US">
              <a:latin typeface="Calibri" pitchFamily="34" charset="0"/>
            </a:endParaRPr>
          </a:p>
        </p:txBody>
      </p:sp>
      <p:sp>
        <p:nvSpPr>
          <p:cNvPr id="14339" name="TextBox 9"/>
          <p:cNvSpPr txBox="1">
            <a:spLocks noChangeArrowheads="1"/>
          </p:cNvSpPr>
          <p:nvPr/>
        </p:nvSpPr>
        <p:spPr bwMode="auto">
          <a:xfrm>
            <a:off x="5175250" y="709613"/>
            <a:ext cx="1143000" cy="369887"/>
          </a:xfrm>
          <a:prstGeom prst="rect">
            <a:avLst/>
          </a:prstGeom>
          <a:solidFill>
            <a:srgbClr val="B482DA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i="1">
                <a:latin typeface="Calibri" pitchFamily="34" charset="0"/>
              </a:rPr>
              <a:t>ou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1981200" y="679450"/>
            <a:ext cx="0" cy="4044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086600" y="685800"/>
            <a:ext cx="0" cy="4044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267200" y="709613"/>
            <a:ext cx="0" cy="40465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3" name="TextBox 16"/>
          <p:cNvSpPr txBox="1">
            <a:spLocks noChangeArrowheads="1"/>
          </p:cNvSpPr>
          <p:nvPr/>
        </p:nvSpPr>
        <p:spPr bwMode="auto">
          <a:xfrm>
            <a:off x="1295400" y="5026025"/>
            <a:ext cx="914400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>
                <a:latin typeface="Comic Sans MS" pitchFamily="66" charset="0"/>
              </a:rPr>
              <a:t>small</a:t>
            </a:r>
          </a:p>
        </p:txBody>
      </p:sp>
      <p:sp>
        <p:nvSpPr>
          <p:cNvPr id="14344" name="TextBox 17"/>
          <p:cNvSpPr txBox="1">
            <a:spLocks noChangeArrowheads="1"/>
          </p:cNvSpPr>
          <p:nvPr/>
        </p:nvSpPr>
        <p:spPr bwMode="auto">
          <a:xfrm>
            <a:off x="266700" y="5035550"/>
            <a:ext cx="914400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>
                <a:latin typeface="Comic Sans MS" pitchFamily="66" charset="0"/>
              </a:rPr>
              <a:t>watch</a:t>
            </a:r>
          </a:p>
        </p:txBody>
      </p:sp>
      <p:sp>
        <p:nvSpPr>
          <p:cNvPr id="14345" name="TextBox 18"/>
          <p:cNvSpPr txBox="1">
            <a:spLocks noChangeArrowheads="1"/>
          </p:cNvSpPr>
          <p:nvPr/>
        </p:nvSpPr>
        <p:spPr bwMode="auto">
          <a:xfrm>
            <a:off x="5746750" y="5035550"/>
            <a:ext cx="914400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latin typeface="Comic Sans MS" pitchFamily="66" charset="0"/>
              </a:rPr>
              <a:t>wash</a:t>
            </a:r>
          </a:p>
        </p:txBody>
      </p:sp>
      <p:sp>
        <p:nvSpPr>
          <p:cNvPr id="14346" name="TextBox 19"/>
          <p:cNvSpPr txBox="1">
            <a:spLocks noChangeArrowheads="1"/>
          </p:cNvSpPr>
          <p:nvPr/>
        </p:nvSpPr>
        <p:spPr bwMode="auto">
          <a:xfrm>
            <a:off x="2314575" y="5060950"/>
            <a:ext cx="1228725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>
                <a:latin typeface="Comic Sans MS" pitchFamily="66" charset="0"/>
              </a:rPr>
              <a:t>thought</a:t>
            </a:r>
          </a:p>
        </p:txBody>
      </p:sp>
      <p:sp>
        <p:nvSpPr>
          <p:cNvPr id="14347" name="TextBox 20"/>
          <p:cNvSpPr txBox="1">
            <a:spLocks noChangeArrowheads="1"/>
          </p:cNvSpPr>
          <p:nvPr/>
        </p:nvSpPr>
        <p:spPr bwMode="auto">
          <a:xfrm>
            <a:off x="3543300" y="5035550"/>
            <a:ext cx="914400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latin typeface="Comic Sans MS" pitchFamily="66" charset="0"/>
              </a:rPr>
              <a:t>walk</a:t>
            </a:r>
          </a:p>
        </p:txBody>
      </p:sp>
      <p:sp>
        <p:nvSpPr>
          <p:cNvPr id="14348" name="TextBox 21"/>
          <p:cNvSpPr txBox="1">
            <a:spLocks noChangeArrowheads="1"/>
          </p:cNvSpPr>
          <p:nvPr/>
        </p:nvSpPr>
        <p:spPr bwMode="auto">
          <a:xfrm>
            <a:off x="4686300" y="5035550"/>
            <a:ext cx="914400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latin typeface="Comic Sans MS" pitchFamily="66" charset="0"/>
              </a:rPr>
              <a:t>salt</a:t>
            </a:r>
          </a:p>
        </p:txBody>
      </p:sp>
      <p:sp>
        <p:nvSpPr>
          <p:cNvPr id="14349" name="TextBox 22"/>
          <p:cNvSpPr txBox="1">
            <a:spLocks noChangeArrowheads="1"/>
          </p:cNvSpPr>
          <p:nvPr/>
        </p:nvSpPr>
        <p:spPr bwMode="auto">
          <a:xfrm>
            <a:off x="3543300" y="5564188"/>
            <a:ext cx="914400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latin typeface="Comic Sans MS" pitchFamily="66" charset="0"/>
              </a:rPr>
              <a:t>wasp</a:t>
            </a:r>
          </a:p>
        </p:txBody>
      </p:sp>
      <p:sp>
        <p:nvSpPr>
          <p:cNvPr id="14350" name="TextBox 23"/>
          <p:cNvSpPr txBox="1">
            <a:spLocks noChangeArrowheads="1"/>
          </p:cNvSpPr>
          <p:nvPr/>
        </p:nvSpPr>
        <p:spPr bwMode="auto">
          <a:xfrm>
            <a:off x="4686300" y="5589588"/>
            <a:ext cx="914400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latin typeface="Comic Sans MS" pitchFamily="66" charset="0"/>
              </a:rPr>
              <a:t>bald</a:t>
            </a:r>
          </a:p>
        </p:txBody>
      </p:sp>
      <p:sp>
        <p:nvSpPr>
          <p:cNvPr id="14351" name="TextBox 24"/>
          <p:cNvSpPr txBox="1">
            <a:spLocks noChangeArrowheads="1"/>
          </p:cNvSpPr>
          <p:nvPr/>
        </p:nvSpPr>
        <p:spPr bwMode="auto">
          <a:xfrm>
            <a:off x="5746750" y="5573713"/>
            <a:ext cx="914400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latin typeface="Comic Sans MS" pitchFamily="66" charset="0"/>
              </a:rPr>
              <a:t>wand</a:t>
            </a:r>
          </a:p>
        </p:txBody>
      </p:sp>
      <p:sp>
        <p:nvSpPr>
          <p:cNvPr id="14352" name="TextBox 25"/>
          <p:cNvSpPr txBox="1">
            <a:spLocks noChangeArrowheads="1"/>
          </p:cNvSpPr>
          <p:nvPr/>
        </p:nvSpPr>
        <p:spPr bwMode="auto">
          <a:xfrm>
            <a:off x="6858000" y="5572125"/>
            <a:ext cx="914400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latin typeface="Comic Sans MS" pitchFamily="66" charset="0"/>
              </a:rPr>
              <a:t>talk</a:t>
            </a:r>
          </a:p>
        </p:txBody>
      </p:sp>
      <p:sp>
        <p:nvSpPr>
          <p:cNvPr id="14353" name="TextBox 26"/>
          <p:cNvSpPr txBox="1">
            <a:spLocks noChangeArrowheads="1"/>
          </p:cNvSpPr>
          <p:nvPr/>
        </p:nvSpPr>
        <p:spPr bwMode="auto">
          <a:xfrm>
            <a:off x="7924800" y="5573713"/>
            <a:ext cx="914400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latin typeface="Comic Sans MS" pitchFamily="66" charset="0"/>
              </a:rPr>
              <a:t>stalk</a:t>
            </a:r>
          </a:p>
        </p:txBody>
      </p:sp>
      <p:sp>
        <p:nvSpPr>
          <p:cNvPr id="14354" name="TextBox 27"/>
          <p:cNvSpPr txBox="1">
            <a:spLocks noChangeArrowheads="1"/>
          </p:cNvSpPr>
          <p:nvPr/>
        </p:nvSpPr>
        <p:spPr bwMode="auto">
          <a:xfrm>
            <a:off x="7924800" y="5019675"/>
            <a:ext cx="914400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latin typeface="Comic Sans MS" pitchFamily="66" charset="0"/>
              </a:rPr>
              <a:t>calm</a:t>
            </a:r>
          </a:p>
        </p:txBody>
      </p:sp>
      <p:sp>
        <p:nvSpPr>
          <p:cNvPr id="14355" name="TextBox 28"/>
          <p:cNvSpPr txBox="1">
            <a:spLocks noChangeArrowheads="1"/>
          </p:cNvSpPr>
          <p:nvPr/>
        </p:nvSpPr>
        <p:spPr bwMode="auto">
          <a:xfrm>
            <a:off x="6832600" y="5026025"/>
            <a:ext cx="1092200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latin typeface="Comic Sans MS" pitchFamily="66" charset="0"/>
              </a:rPr>
              <a:t>bought</a:t>
            </a:r>
          </a:p>
        </p:txBody>
      </p:sp>
      <p:sp>
        <p:nvSpPr>
          <p:cNvPr id="14356" name="TextBox 29"/>
          <p:cNvSpPr txBox="1">
            <a:spLocks noChangeArrowheads="1"/>
          </p:cNvSpPr>
          <p:nvPr/>
        </p:nvSpPr>
        <p:spPr bwMode="auto">
          <a:xfrm>
            <a:off x="1263650" y="5573713"/>
            <a:ext cx="914400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latin typeface="Comic Sans MS" pitchFamily="66" charset="0"/>
              </a:rPr>
              <a:t>swap</a:t>
            </a:r>
          </a:p>
        </p:txBody>
      </p:sp>
      <p:sp>
        <p:nvSpPr>
          <p:cNvPr id="14357" name="TextBox 30"/>
          <p:cNvSpPr txBox="1">
            <a:spLocks noChangeArrowheads="1"/>
          </p:cNvSpPr>
          <p:nvPr/>
        </p:nvSpPr>
        <p:spPr bwMode="auto">
          <a:xfrm>
            <a:off x="2357438" y="6092825"/>
            <a:ext cx="914400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latin typeface="Comic Sans MS" pitchFamily="66" charset="0"/>
              </a:rPr>
              <a:t>ought</a:t>
            </a:r>
          </a:p>
        </p:txBody>
      </p:sp>
      <p:sp>
        <p:nvSpPr>
          <p:cNvPr id="14358" name="TextBox 31"/>
          <p:cNvSpPr txBox="1">
            <a:spLocks noChangeArrowheads="1"/>
          </p:cNvSpPr>
          <p:nvPr/>
        </p:nvSpPr>
        <p:spPr bwMode="auto">
          <a:xfrm>
            <a:off x="3429000" y="6103938"/>
            <a:ext cx="1028700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latin typeface="Comic Sans MS" pitchFamily="66" charset="0"/>
              </a:rPr>
              <a:t>swat</a:t>
            </a:r>
          </a:p>
        </p:txBody>
      </p:sp>
      <p:sp>
        <p:nvSpPr>
          <p:cNvPr id="14359" name="TextBox 32"/>
          <p:cNvSpPr txBox="1">
            <a:spLocks noChangeArrowheads="1"/>
          </p:cNvSpPr>
          <p:nvPr/>
        </p:nvSpPr>
        <p:spPr bwMode="auto">
          <a:xfrm>
            <a:off x="4457700" y="6096000"/>
            <a:ext cx="1143000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latin typeface="Comic Sans MS" pitchFamily="66" charset="0"/>
              </a:rPr>
              <a:t>brought</a:t>
            </a:r>
          </a:p>
        </p:txBody>
      </p:sp>
      <p:sp>
        <p:nvSpPr>
          <p:cNvPr id="14360" name="TextBox 33"/>
          <p:cNvSpPr txBox="1">
            <a:spLocks noChangeArrowheads="1"/>
          </p:cNvSpPr>
          <p:nvPr/>
        </p:nvSpPr>
        <p:spPr bwMode="auto">
          <a:xfrm>
            <a:off x="5746750" y="6064250"/>
            <a:ext cx="914400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latin typeface="Comic Sans MS" pitchFamily="66" charset="0"/>
              </a:rPr>
              <a:t>cough</a:t>
            </a:r>
          </a:p>
        </p:txBody>
      </p:sp>
      <p:sp>
        <p:nvSpPr>
          <p:cNvPr id="14361" name="TextBox 34"/>
          <p:cNvSpPr txBox="1">
            <a:spLocks noChangeArrowheads="1"/>
          </p:cNvSpPr>
          <p:nvPr/>
        </p:nvSpPr>
        <p:spPr bwMode="auto">
          <a:xfrm>
            <a:off x="2314575" y="5595938"/>
            <a:ext cx="1055688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latin typeface="Comic Sans MS" pitchFamily="66" charset="0"/>
              </a:rPr>
              <a:t>fought</a:t>
            </a:r>
          </a:p>
        </p:txBody>
      </p:sp>
      <p:sp>
        <p:nvSpPr>
          <p:cNvPr id="14362" name="TextBox 35"/>
          <p:cNvSpPr txBox="1">
            <a:spLocks noChangeArrowheads="1"/>
          </p:cNvSpPr>
          <p:nvPr/>
        </p:nvSpPr>
        <p:spPr bwMode="auto">
          <a:xfrm>
            <a:off x="6831013" y="6061075"/>
            <a:ext cx="914400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latin typeface="Comic Sans MS" pitchFamily="66" charset="0"/>
              </a:rPr>
              <a:t>also</a:t>
            </a:r>
          </a:p>
        </p:txBody>
      </p:sp>
      <p:sp>
        <p:nvSpPr>
          <p:cNvPr id="14363" name="TextBox 36"/>
          <p:cNvSpPr txBox="1">
            <a:spLocks noChangeArrowheads="1"/>
          </p:cNvSpPr>
          <p:nvPr/>
        </p:nvSpPr>
        <p:spPr bwMode="auto">
          <a:xfrm>
            <a:off x="7772400" y="6092825"/>
            <a:ext cx="1066800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latin typeface="Comic Sans MS" pitchFamily="66" charset="0"/>
              </a:rPr>
              <a:t>almost</a:t>
            </a:r>
          </a:p>
        </p:txBody>
      </p:sp>
      <p:sp>
        <p:nvSpPr>
          <p:cNvPr id="14364" name="TextBox 37"/>
          <p:cNvSpPr txBox="1">
            <a:spLocks noChangeArrowheads="1"/>
          </p:cNvSpPr>
          <p:nvPr/>
        </p:nvSpPr>
        <p:spPr bwMode="auto">
          <a:xfrm>
            <a:off x="266700" y="5559425"/>
            <a:ext cx="914400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latin typeface="Comic Sans MS" pitchFamily="66" charset="0"/>
              </a:rPr>
              <a:t>chalk</a:t>
            </a:r>
          </a:p>
        </p:txBody>
      </p:sp>
      <p:sp>
        <p:nvSpPr>
          <p:cNvPr id="14365" name="TextBox 38"/>
          <p:cNvSpPr txBox="1">
            <a:spLocks noChangeArrowheads="1"/>
          </p:cNvSpPr>
          <p:nvPr/>
        </p:nvSpPr>
        <p:spPr bwMode="auto">
          <a:xfrm>
            <a:off x="1190625" y="6064250"/>
            <a:ext cx="1123950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latin typeface="Comic Sans MS" pitchFamily="66" charset="0"/>
              </a:rPr>
              <a:t>stall</a:t>
            </a:r>
          </a:p>
        </p:txBody>
      </p:sp>
      <p:sp>
        <p:nvSpPr>
          <p:cNvPr id="14366" name="TextBox 40"/>
          <p:cNvSpPr txBox="1">
            <a:spLocks noChangeArrowheads="1"/>
          </p:cNvSpPr>
          <p:nvPr/>
        </p:nvSpPr>
        <p:spPr bwMode="auto">
          <a:xfrm>
            <a:off x="7353300" y="685800"/>
            <a:ext cx="1143000" cy="369888"/>
          </a:xfrm>
          <a:prstGeom prst="rect">
            <a:avLst/>
          </a:prstGeom>
          <a:solidFill>
            <a:srgbClr val="FF5757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oddballs</a:t>
            </a:r>
          </a:p>
        </p:txBody>
      </p:sp>
      <p:sp>
        <p:nvSpPr>
          <p:cNvPr id="42" name="Rectangle 41"/>
          <p:cNvSpPr/>
          <p:nvPr/>
        </p:nvSpPr>
        <p:spPr>
          <a:xfrm>
            <a:off x="1995821" y="128128"/>
            <a:ext cx="4211015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Yellow Sort 34</a:t>
            </a:r>
            <a:endParaRPr lang="en-US" sz="2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</a:endParaRPr>
          </a:p>
        </p:txBody>
      </p:sp>
      <p:sp>
        <p:nvSpPr>
          <p:cNvPr id="14369" name="TextBox 28"/>
          <p:cNvSpPr txBox="1">
            <a:spLocks noChangeArrowheads="1"/>
          </p:cNvSpPr>
          <p:nvPr/>
        </p:nvSpPr>
        <p:spPr bwMode="auto">
          <a:xfrm>
            <a:off x="304800" y="6096000"/>
            <a:ext cx="10922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latin typeface="Comic Sans MS" pitchFamily="66" charset="0"/>
              </a:rPr>
              <a:t>though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6"/>
          <p:cNvSpPr txBox="1">
            <a:spLocks noChangeArrowheads="1"/>
          </p:cNvSpPr>
          <p:nvPr/>
        </p:nvSpPr>
        <p:spPr bwMode="auto">
          <a:xfrm>
            <a:off x="609600" y="709613"/>
            <a:ext cx="1143000" cy="369887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i="1">
                <a:latin typeface="Calibri" pitchFamily="34" charset="0"/>
              </a:rPr>
              <a:t>wa</a:t>
            </a:r>
          </a:p>
        </p:txBody>
      </p:sp>
      <p:sp>
        <p:nvSpPr>
          <p:cNvPr id="15362" name="TextBox 7"/>
          <p:cNvSpPr txBox="1">
            <a:spLocks noChangeArrowheads="1"/>
          </p:cNvSpPr>
          <p:nvPr/>
        </p:nvSpPr>
        <p:spPr bwMode="auto">
          <a:xfrm>
            <a:off x="2700338" y="709613"/>
            <a:ext cx="1143000" cy="369887"/>
          </a:xfrm>
          <a:prstGeom prst="rect">
            <a:avLst/>
          </a:prstGeom>
          <a:solidFill>
            <a:srgbClr val="00B0F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i="1">
                <a:latin typeface="Calibri" pitchFamily="34" charset="0"/>
              </a:rPr>
              <a:t>al</a:t>
            </a:r>
            <a:endParaRPr lang="en-US">
              <a:latin typeface="Calibri" pitchFamily="34" charset="0"/>
            </a:endParaRPr>
          </a:p>
        </p:txBody>
      </p:sp>
      <p:sp>
        <p:nvSpPr>
          <p:cNvPr id="15363" name="TextBox 9"/>
          <p:cNvSpPr txBox="1">
            <a:spLocks noChangeArrowheads="1"/>
          </p:cNvSpPr>
          <p:nvPr/>
        </p:nvSpPr>
        <p:spPr bwMode="auto">
          <a:xfrm>
            <a:off x="5175250" y="709613"/>
            <a:ext cx="1143000" cy="369887"/>
          </a:xfrm>
          <a:prstGeom prst="rect">
            <a:avLst/>
          </a:prstGeom>
          <a:solidFill>
            <a:srgbClr val="B482DA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i="1">
                <a:latin typeface="Calibri" pitchFamily="34" charset="0"/>
              </a:rPr>
              <a:t>ou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1981200" y="679450"/>
            <a:ext cx="0" cy="4044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086600" y="685800"/>
            <a:ext cx="0" cy="40449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267200" y="709613"/>
            <a:ext cx="0" cy="40465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7" name="TextBox 16"/>
          <p:cNvSpPr txBox="1">
            <a:spLocks noChangeArrowheads="1"/>
          </p:cNvSpPr>
          <p:nvPr/>
        </p:nvSpPr>
        <p:spPr bwMode="auto">
          <a:xfrm>
            <a:off x="2620963" y="1343025"/>
            <a:ext cx="914400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>
                <a:latin typeface="Comic Sans MS" pitchFamily="66" charset="0"/>
              </a:rPr>
              <a:t>small</a:t>
            </a:r>
          </a:p>
        </p:txBody>
      </p:sp>
      <p:sp>
        <p:nvSpPr>
          <p:cNvPr id="15368" name="TextBox 17"/>
          <p:cNvSpPr txBox="1">
            <a:spLocks noChangeArrowheads="1"/>
          </p:cNvSpPr>
          <p:nvPr/>
        </p:nvSpPr>
        <p:spPr bwMode="auto">
          <a:xfrm>
            <a:off x="723900" y="1295400"/>
            <a:ext cx="914400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>
                <a:latin typeface="Comic Sans MS" pitchFamily="66" charset="0"/>
              </a:rPr>
              <a:t>watch</a:t>
            </a:r>
          </a:p>
        </p:txBody>
      </p:sp>
      <p:sp>
        <p:nvSpPr>
          <p:cNvPr id="15369" name="TextBox 18"/>
          <p:cNvSpPr txBox="1">
            <a:spLocks noChangeArrowheads="1"/>
          </p:cNvSpPr>
          <p:nvPr/>
        </p:nvSpPr>
        <p:spPr bwMode="auto">
          <a:xfrm>
            <a:off x="379413" y="1905000"/>
            <a:ext cx="914400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latin typeface="Comic Sans MS" pitchFamily="66" charset="0"/>
              </a:rPr>
              <a:t>wash</a:t>
            </a:r>
          </a:p>
        </p:txBody>
      </p:sp>
      <p:sp>
        <p:nvSpPr>
          <p:cNvPr id="15370" name="TextBox 19"/>
          <p:cNvSpPr txBox="1">
            <a:spLocks noChangeArrowheads="1"/>
          </p:cNvSpPr>
          <p:nvPr/>
        </p:nvSpPr>
        <p:spPr bwMode="auto">
          <a:xfrm>
            <a:off x="4800600" y="1282700"/>
            <a:ext cx="1228725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>
                <a:latin typeface="Comic Sans MS" pitchFamily="66" charset="0"/>
              </a:rPr>
              <a:t>thought</a:t>
            </a:r>
          </a:p>
        </p:txBody>
      </p:sp>
      <p:sp>
        <p:nvSpPr>
          <p:cNvPr id="15371" name="TextBox 20"/>
          <p:cNvSpPr txBox="1">
            <a:spLocks noChangeArrowheads="1"/>
          </p:cNvSpPr>
          <p:nvPr/>
        </p:nvSpPr>
        <p:spPr bwMode="auto">
          <a:xfrm>
            <a:off x="2386013" y="1905000"/>
            <a:ext cx="914400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latin typeface="Comic Sans MS" pitchFamily="66" charset="0"/>
              </a:rPr>
              <a:t>walk</a:t>
            </a:r>
          </a:p>
        </p:txBody>
      </p:sp>
      <p:sp>
        <p:nvSpPr>
          <p:cNvPr id="15372" name="TextBox 21"/>
          <p:cNvSpPr txBox="1">
            <a:spLocks noChangeArrowheads="1"/>
          </p:cNvSpPr>
          <p:nvPr/>
        </p:nvSpPr>
        <p:spPr bwMode="auto">
          <a:xfrm>
            <a:off x="2392363" y="2501900"/>
            <a:ext cx="914400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latin typeface="Comic Sans MS" pitchFamily="66" charset="0"/>
              </a:rPr>
              <a:t>salt</a:t>
            </a:r>
          </a:p>
        </p:txBody>
      </p:sp>
      <p:sp>
        <p:nvSpPr>
          <p:cNvPr id="15373" name="TextBox 22"/>
          <p:cNvSpPr txBox="1">
            <a:spLocks noChangeArrowheads="1"/>
          </p:cNvSpPr>
          <p:nvPr/>
        </p:nvSpPr>
        <p:spPr bwMode="auto">
          <a:xfrm>
            <a:off x="355600" y="3048000"/>
            <a:ext cx="914400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latin typeface="Comic Sans MS" pitchFamily="66" charset="0"/>
              </a:rPr>
              <a:t>wasp</a:t>
            </a:r>
          </a:p>
        </p:txBody>
      </p:sp>
      <p:sp>
        <p:nvSpPr>
          <p:cNvPr id="15374" name="TextBox 23"/>
          <p:cNvSpPr txBox="1">
            <a:spLocks noChangeArrowheads="1"/>
          </p:cNvSpPr>
          <p:nvPr/>
        </p:nvSpPr>
        <p:spPr bwMode="auto">
          <a:xfrm>
            <a:off x="2178050" y="4114800"/>
            <a:ext cx="914400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latin typeface="Comic Sans MS" pitchFamily="66" charset="0"/>
              </a:rPr>
              <a:t>bald</a:t>
            </a:r>
          </a:p>
        </p:txBody>
      </p:sp>
      <p:sp>
        <p:nvSpPr>
          <p:cNvPr id="15375" name="TextBox 24"/>
          <p:cNvSpPr txBox="1">
            <a:spLocks noChangeArrowheads="1"/>
          </p:cNvSpPr>
          <p:nvPr/>
        </p:nvSpPr>
        <p:spPr bwMode="auto">
          <a:xfrm>
            <a:off x="349250" y="2501900"/>
            <a:ext cx="914400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latin typeface="Comic Sans MS" pitchFamily="66" charset="0"/>
              </a:rPr>
              <a:t>wand</a:t>
            </a:r>
          </a:p>
        </p:txBody>
      </p:sp>
      <p:sp>
        <p:nvSpPr>
          <p:cNvPr id="15376" name="TextBox 25"/>
          <p:cNvSpPr txBox="1">
            <a:spLocks noChangeArrowheads="1"/>
          </p:cNvSpPr>
          <p:nvPr/>
        </p:nvSpPr>
        <p:spPr bwMode="auto">
          <a:xfrm>
            <a:off x="2178050" y="3581400"/>
            <a:ext cx="914400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latin typeface="Comic Sans MS" pitchFamily="66" charset="0"/>
              </a:rPr>
              <a:t>talk</a:t>
            </a:r>
          </a:p>
        </p:txBody>
      </p:sp>
      <p:sp>
        <p:nvSpPr>
          <p:cNvPr id="15377" name="TextBox 26"/>
          <p:cNvSpPr txBox="1">
            <a:spLocks noChangeArrowheads="1"/>
          </p:cNvSpPr>
          <p:nvPr/>
        </p:nvSpPr>
        <p:spPr bwMode="auto">
          <a:xfrm>
            <a:off x="2163763" y="3048000"/>
            <a:ext cx="914400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latin typeface="Comic Sans MS" pitchFamily="66" charset="0"/>
              </a:rPr>
              <a:t>stalk</a:t>
            </a:r>
          </a:p>
        </p:txBody>
      </p:sp>
      <p:sp>
        <p:nvSpPr>
          <p:cNvPr id="15378" name="TextBox 27"/>
          <p:cNvSpPr txBox="1">
            <a:spLocks noChangeArrowheads="1"/>
          </p:cNvSpPr>
          <p:nvPr/>
        </p:nvSpPr>
        <p:spPr bwMode="auto">
          <a:xfrm>
            <a:off x="7581900" y="1300163"/>
            <a:ext cx="914400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latin typeface="Comic Sans MS" pitchFamily="66" charset="0"/>
              </a:rPr>
              <a:t>calm</a:t>
            </a:r>
          </a:p>
        </p:txBody>
      </p:sp>
      <p:sp>
        <p:nvSpPr>
          <p:cNvPr id="15379" name="TextBox 28"/>
          <p:cNvSpPr txBox="1">
            <a:spLocks noChangeArrowheads="1"/>
          </p:cNvSpPr>
          <p:nvPr/>
        </p:nvSpPr>
        <p:spPr bwMode="auto">
          <a:xfrm>
            <a:off x="4519613" y="1905000"/>
            <a:ext cx="1092200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latin typeface="Comic Sans MS" pitchFamily="66" charset="0"/>
              </a:rPr>
              <a:t>bought</a:t>
            </a:r>
          </a:p>
        </p:txBody>
      </p:sp>
      <p:sp>
        <p:nvSpPr>
          <p:cNvPr id="15380" name="TextBox 29"/>
          <p:cNvSpPr txBox="1">
            <a:spLocks noChangeArrowheads="1"/>
          </p:cNvSpPr>
          <p:nvPr/>
        </p:nvSpPr>
        <p:spPr bwMode="auto">
          <a:xfrm>
            <a:off x="266700" y="3581400"/>
            <a:ext cx="914400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latin typeface="Comic Sans MS" pitchFamily="66" charset="0"/>
              </a:rPr>
              <a:t>swap</a:t>
            </a:r>
          </a:p>
        </p:txBody>
      </p:sp>
      <p:sp>
        <p:nvSpPr>
          <p:cNvPr id="15381" name="TextBox 30"/>
          <p:cNvSpPr txBox="1">
            <a:spLocks noChangeArrowheads="1"/>
          </p:cNvSpPr>
          <p:nvPr/>
        </p:nvSpPr>
        <p:spPr bwMode="auto">
          <a:xfrm>
            <a:off x="4608513" y="3048000"/>
            <a:ext cx="914400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latin typeface="Comic Sans MS" pitchFamily="66" charset="0"/>
              </a:rPr>
              <a:t>ought</a:t>
            </a:r>
          </a:p>
        </p:txBody>
      </p:sp>
      <p:sp>
        <p:nvSpPr>
          <p:cNvPr id="15382" name="TextBox 31"/>
          <p:cNvSpPr txBox="1">
            <a:spLocks noChangeArrowheads="1"/>
          </p:cNvSpPr>
          <p:nvPr/>
        </p:nvSpPr>
        <p:spPr bwMode="auto">
          <a:xfrm>
            <a:off x="274638" y="4114800"/>
            <a:ext cx="1028700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latin typeface="Comic Sans MS" pitchFamily="66" charset="0"/>
              </a:rPr>
              <a:t>swat</a:t>
            </a:r>
          </a:p>
        </p:txBody>
      </p:sp>
      <p:sp>
        <p:nvSpPr>
          <p:cNvPr id="15383" name="TextBox 32"/>
          <p:cNvSpPr txBox="1">
            <a:spLocks noChangeArrowheads="1"/>
          </p:cNvSpPr>
          <p:nvPr/>
        </p:nvSpPr>
        <p:spPr bwMode="auto">
          <a:xfrm>
            <a:off x="5746750" y="1905000"/>
            <a:ext cx="1143000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latin typeface="Comic Sans MS" pitchFamily="66" charset="0"/>
              </a:rPr>
              <a:t>brought</a:t>
            </a:r>
          </a:p>
        </p:txBody>
      </p:sp>
      <p:sp>
        <p:nvSpPr>
          <p:cNvPr id="15384" name="TextBox 33"/>
          <p:cNvSpPr txBox="1">
            <a:spLocks noChangeArrowheads="1"/>
          </p:cNvSpPr>
          <p:nvPr/>
        </p:nvSpPr>
        <p:spPr bwMode="auto">
          <a:xfrm>
            <a:off x="5861050" y="2501900"/>
            <a:ext cx="914400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latin typeface="Comic Sans MS" pitchFamily="66" charset="0"/>
              </a:rPr>
              <a:t>cough</a:t>
            </a:r>
          </a:p>
        </p:txBody>
      </p:sp>
      <p:sp>
        <p:nvSpPr>
          <p:cNvPr id="15385" name="TextBox 34"/>
          <p:cNvSpPr txBox="1">
            <a:spLocks noChangeArrowheads="1"/>
          </p:cNvSpPr>
          <p:nvPr/>
        </p:nvSpPr>
        <p:spPr bwMode="auto">
          <a:xfrm>
            <a:off x="4556125" y="2501900"/>
            <a:ext cx="1055688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latin typeface="Comic Sans MS" pitchFamily="66" charset="0"/>
              </a:rPr>
              <a:t>fought</a:t>
            </a:r>
          </a:p>
        </p:txBody>
      </p:sp>
      <p:sp>
        <p:nvSpPr>
          <p:cNvPr id="15386" name="TextBox 35"/>
          <p:cNvSpPr txBox="1">
            <a:spLocks noChangeArrowheads="1"/>
          </p:cNvSpPr>
          <p:nvPr/>
        </p:nvSpPr>
        <p:spPr bwMode="auto">
          <a:xfrm>
            <a:off x="2260600" y="5646738"/>
            <a:ext cx="914400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latin typeface="Comic Sans MS" pitchFamily="66" charset="0"/>
              </a:rPr>
              <a:t>also</a:t>
            </a:r>
          </a:p>
        </p:txBody>
      </p:sp>
      <p:sp>
        <p:nvSpPr>
          <p:cNvPr id="15387" name="TextBox 36"/>
          <p:cNvSpPr txBox="1">
            <a:spLocks noChangeArrowheads="1"/>
          </p:cNvSpPr>
          <p:nvPr/>
        </p:nvSpPr>
        <p:spPr bwMode="auto">
          <a:xfrm>
            <a:off x="3309938" y="5692775"/>
            <a:ext cx="1066800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latin typeface="Comic Sans MS" pitchFamily="66" charset="0"/>
              </a:rPr>
              <a:t>almost</a:t>
            </a:r>
          </a:p>
        </p:txBody>
      </p:sp>
      <p:sp>
        <p:nvSpPr>
          <p:cNvPr id="15388" name="TextBox 37"/>
          <p:cNvSpPr txBox="1">
            <a:spLocks noChangeArrowheads="1"/>
          </p:cNvSpPr>
          <p:nvPr/>
        </p:nvSpPr>
        <p:spPr bwMode="auto">
          <a:xfrm>
            <a:off x="2181225" y="4556125"/>
            <a:ext cx="914400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latin typeface="Comic Sans MS" pitchFamily="66" charset="0"/>
              </a:rPr>
              <a:t>chalk</a:t>
            </a:r>
          </a:p>
        </p:txBody>
      </p:sp>
      <p:sp>
        <p:nvSpPr>
          <p:cNvPr id="15389" name="TextBox 38"/>
          <p:cNvSpPr txBox="1">
            <a:spLocks noChangeArrowheads="1"/>
          </p:cNvSpPr>
          <p:nvPr/>
        </p:nvSpPr>
        <p:spPr bwMode="auto">
          <a:xfrm>
            <a:off x="2138363" y="5105400"/>
            <a:ext cx="1125537" cy="400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latin typeface="Comic Sans MS" pitchFamily="66" charset="0"/>
              </a:rPr>
              <a:t>stall</a:t>
            </a:r>
          </a:p>
        </p:txBody>
      </p:sp>
      <p:sp>
        <p:nvSpPr>
          <p:cNvPr id="15390" name="TextBox 40"/>
          <p:cNvSpPr txBox="1">
            <a:spLocks noChangeArrowheads="1"/>
          </p:cNvSpPr>
          <p:nvPr/>
        </p:nvSpPr>
        <p:spPr bwMode="auto">
          <a:xfrm>
            <a:off x="7353300" y="685800"/>
            <a:ext cx="1143000" cy="369888"/>
          </a:xfrm>
          <a:prstGeom prst="rect">
            <a:avLst/>
          </a:prstGeom>
          <a:solidFill>
            <a:srgbClr val="FF5757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latin typeface="Calibri" pitchFamily="34" charset="0"/>
              </a:rPr>
              <a:t>oddballs</a:t>
            </a:r>
          </a:p>
        </p:txBody>
      </p:sp>
      <p:sp>
        <p:nvSpPr>
          <p:cNvPr id="42" name="Rectangle 41"/>
          <p:cNvSpPr/>
          <p:nvPr/>
        </p:nvSpPr>
        <p:spPr>
          <a:xfrm>
            <a:off x="1995821" y="128128"/>
            <a:ext cx="4211015" cy="52322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n-lt"/>
              </a:rPr>
              <a:t>Yellow Sort 34</a:t>
            </a:r>
            <a:endParaRPr lang="en-US" sz="2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</a:endParaRPr>
          </a:p>
        </p:txBody>
      </p:sp>
      <p:pic>
        <p:nvPicPr>
          <p:cNvPr id="1539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22875" y="4706938"/>
            <a:ext cx="3359150" cy="156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94" name="TextBox 28"/>
          <p:cNvSpPr txBox="1">
            <a:spLocks noChangeArrowheads="1"/>
          </p:cNvSpPr>
          <p:nvPr/>
        </p:nvSpPr>
        <p:spPr bwMode="auto">
          <a:xfrm>
            <a:off x="7467600" y="1981200"/>
            <a:ext cx="10922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latin typeface="Comic Sans MS" pitchFamily="66" charset="0"/>
              </a:rPr>
              <a:t>though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1307</TotalTime>
  <Words>74</Words>
  <Application>Microsoft Office PowerPoint</Application>
  <PresentationFormat>On-screen Show (4:3)</PresentationFormat>
  <Paragraphs>58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</vt:lpstr>
      <vt:lpstr>Arial</vt:lpstr>
      <vt:lpstr>Comic Sans MS</vt:lpstr>
      <vt:lpstr>Office Theme</vt:lpstr>
      <vt:lpstr>Words Their Way Yellow Book Sort 34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Words Their Way</dc:title>
  <dc:creator>Nancy</dc:creator>
  <cp:lastModifiedBy>ncanducci</cp:lastModifiedBy>
  <cp:revision>13</cp:revision>
  <dcterms:created xsi:type="dcterms:W3CDTF">2013-11-10T21:40:28Z</dcterms:created>
  <dcterms:modified xsi:type="dcterms:W3CDTF">2013-12-02T14:56:46Z</dcterms:modified>
</cp:coreProperties>
</file>